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2"/>
  </p:notesMasterIdLst>
  <p:sldIdLst>
    <p:sldId id="300" r:id="rId3"/>
    <p:sldId id="301" r:id="rId4"/>
    <p:sldId id="278" r:id="rId5"/>
    <p:sldId id="279" r:id="rId6"/>
    <p:sldId id="260" r:id="rId7"/>
    <p:sldId id="283" r:id="rId8"/>
    <p:sldId id="261" r:id="rId9"/>
    <p:sldId id="297" r:id="rId10"/>
    <p:sldId id="280" r:id="rId11"/>
    <p:sldId id="289" r:id="rId12"/>
    <p:sldId id="296" r:id="rId13"/>
    <p:sldId id="298" r:id="rId14"/>
    <p:sldId id="281" r:id="rId15"/>
    <p:sldId id="284" r:id="rId16"/>
    <p:sldId id="285" r:id="rId17"/>
    <p:sldId id="282" r:id="rId18"/>
    <p:sldId id="299" r:id="rId19"/>
    <p:sldId id="302" r:id="rId20"/>
    <p:sldId id="264" r:id="rId21"/>
  </p:sldIdLst>
  <p:sldSz cx="9144000" cy="6858000" type="screen4x3"/>
  <p:notesSz cx="6858000" cy="9144000"/>
  <p:defaultTextStyle>
    <a:defPPr>
      <a:defRPr lang="vi-V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/>
    <p:restoredTop sz="94660"/>
  </p:normalViewPr>
  <p:slideViewPr>
    <p:cSldViewPr showGuides="1">
      <p:cViewPr>
        <p:scale>
          <a:sx n="76" d="100"/>
          <a:sy n="76" d="100"/>
        </p:scale>
        <p:origin x="-570" y="-72"/>
      </p:cViewPr>
      <p:guideLst>
        <p:guide orient="horz" pos="21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2E3EF67-400E-45AD-B72E-993C59F3A4CC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vi-V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vi-VN" sz="1200" dirty="0">
                <a:latin typeface="Arial" panose="020B0604020202020204" pitchFamily="34" charset="0"/>
              </a:rPr>
              <a:t>‹#›</a:t>
            </a:fld>
            <a:endParaRPr lang="vi-VN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9064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vi-VN" altLang="x-none" dirty="0"/>
          </a:p>
        </p:txBody>
      </p:sp>
      <p:sp>
        <p:nvSpPr>
          <p:cNvPr id="2560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en-US" sz="1200" dirty="0">
                <a:latin typeface="Times New Roman" panose="02020603050405020304" pitchFamily="18" charset="0"/>
              </a:rPr>
              <a:t>4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vi-VN" altLang="vi-VN" dirty="0">
              <a:latin typeface="Calibri" panose="020F0502020204030204" pitchFamily="34" charset="0"/>
            </a:endParaRPr>
          </a:p>
        </p:txBody>
      </p:sp>
      <p:sp>
        <p:nvSpPr>
          <p:cNvPr id="14340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vi-VN" sz="1200" dirty="0">
                <a:latin typeface="Times New Roman" panose="02020603050405020304" pitchFamily="18" charset="0"/>
              </a:rPr>
              <a:t>6</a:t>
            </a:fld>
            <a:endParaRPr lang="en-US" altLang="vi-VN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vi-VN" altLang="vi-VN" dirty="0">
              <a:latin typeface="Calibri" panose="020F0502020204030204" pitchFamily="34" charset="0"/>
            </a:endParaRPr>
          </a:p>
        </p:txBody>
      </p:sp>
      <p:sp>
        <p:nvSpPr>
          <p:cNvPr id="14340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vi-VN" sz="1200" dirty="0">
                <a:latin typeface="Times New Roman" panose="02020603050405020304" pitchFamily="18" charset="0"/>
              </a:rPr>
              <a:t>7</a:t>
            </a:fld>
            <a:endParaRPr lang="en-US" altLang="vi-VN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21505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1507" name="Text Placeholder 2150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vi-VN" altLang="x-non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vi-VN" altLang="x-none" sz="1200" dirty="0">
                <a:cs typeface="Arial" panose="020B0604020202020204" pitchFamily="34" charset="0"/>
              </a:rPr>
              <a:t>18</a:t>
            </a:fld>
            <a:endParaRPr lang="vi-VN" altLang="x-none" sz="1200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x-none" dirty="0"/>
              <a:t>Click to edit Master title style</a:t>
            </a:r>
            <a:endParaRPr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x-none" dirty="0"/>
              <a:t>Click to edit Master title style</a:t>
            </a:r>
            <a:endParaRPr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00CEFA-7986-4178-859C-685F6637C4EF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22/10/2019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vi-VN" dirty="0"/>
              <a:t>‹#›</a:t>
            </a:fld>
            <a:endParaRPr lang="vi-VN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3076" name="Picture 4" descr="Theme2375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429" y="-105349"/>
            <a:ext cx="6858080" cy="701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40"/>
          <p:cNvSpPr>
            <a:spLocks noChangeArrowheads="1" noChangeShapeType="1" noTextEdit="1"/>
          </p:cNvSpPr>
          <p:nvPr/>
        </p:nvSpPr>
        <p:spPr bwMode="auto">
          <a:xfrm>
            <a:off x="1543045" y="-40"/>
            <a:ext cx="6115121" cy="358144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0713"/>
              </a:avLst>
            </a:prstTxWarp>
          </a:bodyPr>
          <a:lstStyle/>
          <a:p>
            <a:pPr algn="ctr"/>
            <a:endParaRPr lang="en-US" sz="3600" kern="10" dirty="0">
              <a:ln w="9525">
                <a:solidFill>
                  <a:srgbClr val="CC99FF"/>
                </a:solidFill>
                <a:rou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7" name="WordArt 41"/>
          <p:cNvSpPr>
            <a:spLocks noChangeArrowheads="1" noChangeShapeType="1" noTextEdit="1"/>
          </p:cNvSpPr>
          <p:nvPr/>
        </p:nvSpPr>
        <p:spPr bwMode="auto">
          <a:xfrm>
            <a:off x="2571757" y="2971795"/>
            <a:ext cx="4104131" cy="20113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Môn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         :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Toán</a:t>
            </a:r>
            <a:endParaRPr lang="vi-VN" sz="3600" kern="10" dirty="0">
              <a:ln w="9525">
                <a:solidFill>
                  <a:srgbClr val="FF0000"/>
                </a:solidFill>
                <a:round/>
              </a:ln>
              <a:solidFill>
                <a:srgbClr val="FF3300"/>
              </a:solidFill>
              <a:latin typeface="Times New Roman" panose="02020603050405020304"/>
              <a:cs typeface="Times New Roman" panose="02020603050405020304"/>
            </a:endParaRPr>
          </a:p>
          <a:p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Tiết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PPCT :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47</a:t>
            </a:r>
          </a:p>
          <a:p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Bài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           :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Cộng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hai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số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thập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phân</a:t>
            </a:r>
            <a:endParaRPr lang="en-US" sz="3600" kern="10" dirty="0" smtClean="0">
              <a:ln w="9525">
                <a:solidFill>
                  <a:srgbClr val="FF0000"/>
                </a:solidFill>
                <a:round/>
              </a:ln>
              <a:solidFill>
                <a:srgbClr val="FF3300"/>
              </a:solidFill>
              <a:latin typeface="Times New Roman" panose="02020603050405020304"/>
              <a:cs typeface="Times New Roman" panose="02020603050405020304"/>
            </a:endParaRPr>
          </a:p>
          <a:p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Ngày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dạy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  : 22/10/ 2019</a:t>
            </a:r>
            <a:endParaRPr lang="vi-VN" sz="3600" kern="10" dirty="0">
              <a:ln w="9525">
                <a:solidFill>
                  <a:srgbClr val="FF0000"/>
                </a:solidFill>
                <a:round/>
              </a:ln>
              <a:solidFill>
                <a:srgbClr val="FF3300"/>
              </a:solidFill>
              <a:latin typeface="Times New Roman" panose="02020603050405020304"/>
              <a:cs typeface="Times New Roman" panose="02020603050405020304"/>
            </a:endParaRPr>
          </a:p>
          <a:p>
            <a:r>
              <a:rPr lang="vi-VN" sz="3600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Người dạy: Nguyễn Thị </a:t>
            </a:r>
            <a:r>
              <a:rPr lang="en-US" altLang="vi-VN" sz="3600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Ngọc Bích</a:t>
            </a:r>
          </a:p>
        </p:txBody>
      </p:sp>
      <p:sp>
        <p:nvSpPr>
          <p:cNvPr id="13" name="WordArt 2"/>
          <p:cNvSpPr>
            <a:spLocks noChangeArrowheads="1" noChangeShapeType="1" noTextEdit="1"/>
          </p:cNvSpPr>
          <p:nvPr/>
        </p:nvSpPr>
        <p:spPr bwMode="auto">
          <a:xfrm>
            <a:off x="1649580" y="142555"/>
            <a:ext cx="6129008" cy="3673517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vi-VN" sz="4000" i="1" kern="10" dirty="0" smtClean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Chào </a:t>
            </a:r>
            <a:r>
              <a:rPr lang="vi-VN" sz="4000" i="1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mừng quý </a:t>
            </a:r>
            <a:r>
              <a:rPr lang="en-US" altLang="vi-VN" sz="4000" i="1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lang="vi-VN" sz="4000" i="1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hầy cô </a:t>
            </a:r>
            <a:r>
              <a:rPr lang="vi-VN" sz="4000" i="1" kern="10" dirty="0" smtClean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về </a:t>
            </a:r>
            <a:r>
              <a:rPr lang="vi-VN" sz="4000" i="1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dự giờ  </a:t>
            </a:r>
          </a:p>
          <a:p>
            <a:pPr algn="ctr"/>
            <a:r>
              <a:rPr lang="vi-VN" sz="4000" i="1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Lớp </a:t>
            </a:r>
            <a:r>
              <a:rPr lang="vi-VN" sz="4000" i="1" kern="10" dirty="0" smtClean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5</a:t>
            </a:r>
            <a:r>
              <a:rPr lang="en-US" altLang="vi-VN" sz="4000" i="1" kern="10" dirty="0" smtClean="0">
                <a:ln w="9525">
                  <a:solidFill>
                    <a:srgbClr val="000000"/>
                  </a:solidFill>
                  <a:round/>
                </a:ln>
                <a:solidFill>
                  <a:srgbClr val="FF3300"/>
                </a:solidFill>
                <a:latin typeface="Times New Roman" panose="02020603050405020304"/>
                <a:cs typeface="Times New Roman" panose="02020603050405020304"/>
              </a:rPr>
              <a:t>/6</a:t>
            </a:r>
            <a:endParaRPr lang="en-US" altLang="vi-VN" sz="4000" i="1" kern="10" dirty="0">
              <a:ln w="9525">
                <a:solidFill>
                  <a:srgbClr val="000000"/>
                </a:solidFill>
                <a:round/>
              </a:ln>
              <a:solidFill>
                <a:srgbClr val="FF330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/>
            <a:endParaRPr lang="en-US" sz="4000" i="1" kern="10" dirty="0" smtClean="0">
              <a:ln w="9525">
                <a:solidFill>
                  <a:srgbClr val="000000"/>
                </a:solidFill>
                <a:round/>
              </a:ln>
              <a:solidFill>
                <a:srgbClr val="FF33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14" name="Group 5"/>
          <p:cNvGrpSpPr/>
          <p:nvPr/>
        </p:nvGrpSpPr>
        <p:grpSpPr bwMode="auto">
          <a:xfrm>
            <a:off x="1152484" y="-120146"/>
            <a:ext cx="6584137" cy="6331409"/>
            <a:chOff x="711" y="376"/>
            <a:chExt cx="4626" cy="3608"/>
          </a:xfrm>
        </p:grpSpPr>
        <p:pic>
          <p:nvPicPr>
            <p:cNvPr id="16" name="Picture 6" descr="BALLOO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" y="469"/>
              <a:ext cx="728" cy="1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2" descr="BALLOO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4" y="2665"/>
              <a:ext cx="843" cy="1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3" descr="BALLOO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7" y="376"/>
              <a:ext cx="775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14" descr="BALLOO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2544"/>
              <a:ext cx="1014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92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9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797560" y="1753870"/>
            <a:ext cx="3235325" cy="5835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b="1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3200" b="1">
                <a:latin typeface="Times New Roman" panose="02020603050405020304" pitchFamily="18" charset="0"/>
              </a:rPr>
              <a:t> 1.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r>
              <a:rPr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838200" y="2514600"/>
            <a:ext cx="6096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2" name="TextBox 9"/>
          <p:cNvSpPr txBox="1"/>
          <p:nvPr/>
        </p:nvSpPr>
        <p:spPr>
          <a:xfrm>
            <a:off x="4114800" y="2514600"/>
            <a:ext cx="685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4663" y="2576513"/>
            <a:ext cx="992187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58,2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5775" y="3240088"/>
            <a:ext cx="9937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24,3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755775" y="3886200"/>
            <a:ext cx="903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71600" y="2935288"/>
            <a:ext cx="4476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67313" y="2540000"/>
            <a:ext cx="12239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19,36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62538" y="3203575"/>
            <a:ext cx="13382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4,08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181600" y="3849688"/>
            <a:ext cx="12112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86325" y="2971800"/>
            <a:ext cx="447675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5"/>
          <p:cNvSpPr txBox="1"/>
          <p:nvPr/>
        </p:nvSpPr>
        <p:spPr>
          <a:xfrm>
            <a:off x="1763395" y="3841433"/>
            <a:ext cx="992579" cy="64633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0" grpId="0"/>
      <p:bldP spid="20" grpId="1"/>
      <p:bldP spid="21" grpId="0"/>
      <p:bldP spid="21" grpId="1"/>
      <p:bldP spid="23" grpId="0"/>
      <p:bldP spid="2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797560" y="1753870"/>
            <a:ext cx="3235325" cy="5835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 err="1" smtClean="0"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1.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838200" y="2514600"/>
            <a:ext cx="6096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2" name="TextBox 9"/>
          <p:cNvSpPr txBox="1"/>
          <p:nvPr/>
        </p:nvSpPr>
        <p:spPr>
          <a:xfrm>
            <a:off x="4114800" y="2514600"/>
            <a:ext cx="685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4663" y="2576513"/>
            <a:ext cx="992187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58,2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5775" y="3240088"/>
            <a:ext cx="9937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24,3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755775" y="3886200"/>
            <a:ext cx="903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71600" y="2935288"/>
            <a:ext cx="4476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67313" y="2540000"/>
            <a:ext cx="12239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19,36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62538" y="3203575"/>
            <a:ext cx="13382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4,08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181600" y="3849688"/>
            <a:ext cx="12112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86325" y="2971800"/>
            <a:ext cx="447675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5"/>
          <p:cNvSpPr txBox="1"/>
          <p:nvPr/>
        </p:nvSpPr>
        <p:spPr>
          <a:xfrm>
            <a:off x="1763395" y="3841433"/>
            <a:ext cx="992579" cy="64633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</a:t>
            </a:r>
            <a:r>
              <a:rPr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19"/>
          <p:cNvSpPr txBox="1"/>
          <p:nvPr/>
        </p:nvSpPr>
        <p:spPr>
          <a:xfrm>
            <a:off x="5181283" y="3886200"/>
            <a:ext cx="12115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endParaRPr lang="en-US" sz="3600" b="1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5105" y="2648585"/>
            <a:ext cx="9554845" cy="4147185"/>
          </a:xfrm>
          <a:prstGeom prst="rect">
            <a:avLst/>
          </a:prstGeom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14375" y="1969135"/>
            <a:ext cx="4530090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800" b="1">
                <a:latin typeface="Times New Roman" panose="02020603050405020304" pitchFamily="18" charset="0"/>
              </a:rPr>
              <a:t> 2.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Đặt tính rồi tính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</a:p>
        </p:txBody>
      </p:sp>
      <p:sp>
        <p:nvSpPr>
          <p:cNvPr id="10" name="TextBox 4"/>
          <p:cNvSpPr txBox="1"/>
          <p:nvPr/>
        </p:nvSpPr>
        <p:spPr>
          <a:xfrm>
            <a:off x="838200" y="2514600"/>
            <a:ext cx="6096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1" name="TextBox 9"/>
          <p:cNvSpPr txBox="1"/>
          <p:nvPr/>
        </p:nvSpPr>
        <p:spPr>
          <a:xfrm>
            <a:off x="4114800" y="2514600"/>
            <a:ext cx="685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11300" y="2598738"/>
            <a:ext cx="1833563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7,8 + 9,6</a:t>
            </a:r>
            <a:endParaRPr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56138" y="2576513"/>
            <a:ext cx="2525712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34,82 + 9,75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19112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1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225" y="2303780"/>
            <a:ext cx="9554845" cy="4338320"/>
          </a:xfrm>
          <a:prstGeom prst="rect">
            <a:avLst/>
          </a:prstGeom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14375" y="1969135"/>
            <a:ext cx="4530090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800" b="1">
                <a:latin typeface="Times New Roman" panose="02020603050405020304" pitchFamily="18" charset="0"/>
              </a:rPr>
              <a:t> 2.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Đặt tính rồi tính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</a:p>
        </p:txBody>
      </p:sp>
      <p:sp>
        <p:nvSpPr>
          <p:cNvPr id="10" name="TextBox 4"/>
          <p:cNvSpPr txBox="1"/>
          <p:nvPr/>
        </p:nvSpPr>
        <p:spPr>
          <a:xfrm>
            <a:off x="838200" y="2514600"/>
            <a:ext cx="6096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11300" y="2598738"/>
            <a:ext cx="1833563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7,8 + 9,6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5105" y="2648585"/>
            <a:ext cx="9554845" cy="4147185"/>
          </a:xfrm>
          <a:prstGeom prst="rect">
            <a:avLst/>
          </a:prstGeom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14375" y="1969135"/>
            <a:ext cx="4530090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>
                <a:latin typeface="Times New Roman" panose="02020603050405020304" pitchFamily="18" charset="0"/>
              </a:rPr>
              <a:t> 2.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Đặt tính rồi tính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</a:p>
        </p:txBody>
      </p:sp>
      <p:sp>
        <p:nvSpPr>
          <p:cNvPr id="10" name="TextBox 4"/>
          <p:cNvSpPr txBox="1"/>
          <p:nvPr/>
        </p:nvSpPr>
        <p:spPr>
          <a:xfrm>
            <a:off x="838200" y="2514600"/>
            <a:ext cx="6096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1" name="TextBox 9"/>
          <p:cNvSpPr txBox="1"/>
          <p:nvPr/>
        </p:nvSpPr>
        <p:spPr>
          <a:xfrm>
            <a:off x="4114800" y="2514600"/>
            <a:ext cx="685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11300" y="2598738"/>
            <a:ext cx="1833563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7,8 + 9,6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56138" y="2576513"/>
            <a:ext cx="2525712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34,82 + 9,75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0863" y="3378200"/>
            <a:ext cx="7620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7,8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1975" y="4041775"/>
            <a:ext cx="7620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9,6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671638" y="4687888"/>
            <a:ext cx="10636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447800" y="3736975"/>
            <a:ext cx="447675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4648200"/>
            <a:ext cx="992188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17,4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19112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225" y="2519045"/>
            <a:ext cx="9554845" cy="4338320"/>
          </a:xfrm>
          <a:prstGeom prst="rect">
            <a:avLst/>
          </a:prstGeom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14375" y="1969135"/>
            <a:ext cx="4530090" cy="5219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800" b="1">
                <a:latin typeface="Times New Roman" panose="02020603050405020304" pitchFamily="18" charset="0"/>
              </a:rPr>
              <a:t> 2.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Đặt tính rồi tính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</a:p>
        </p:txBody>
      </p:sp>
      <p:sp>
        <p:nvSpPr>
          <p:cNvPr id="10" name="TextBox 4"/>
          <p:cNvSpPr txBox="1"/>
          <p:nvPr/>
        </p:nvSpPr>
        <p:spPr>
          <a:xfrm>
            <a:off x="838200" y="2514600"/>
            <a:ext cx="6096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1" name="TextBox 9"/>
          <p:cNvSpPr txBox="1"/>
          <p:nvPr/>
        </p:nvSpPr>
        <p:spPr>
          <a:xfrm>
            <a:off x="4114800" y="2514600"/>
            <a:ext cx="685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11300" y="2598738"/>
            <a:ext cx="1833563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7,8 + 9,6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56138" y="2576513"/>
            <a:ext cx="2525712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34,82 + 9,75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0863" y="3378200"/>
            <a:ext cx="7620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7,8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1975" y="4041775"/>
            <a:ext cx="7620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9,6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671638" y="4687888"/>
            <a:ext cx="10636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447800" y="3736975"/>
            <a:ext cx="447675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4648200"/>
            <a:ext cx="992188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17,4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3513" y="3341688"/>
            <a:ext cx="1223962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34,82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38738" y="4005263"/>
            <a:ext cx="1338262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9,75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334000" y="4648200"/>
            <a:ext cx="1135063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962525" y="3773488"/>
            <a:ext cx="4476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43513" y="4687888"/>
            <a:ext cx="1223962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44,57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19112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189865" y="1933575"/>
            <a:ext cx="8557260" cy="9531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latin typeface="Times New Roman" panose="02020603050405020304" pitchFamily="18" charset="0"/>
              </a:rPr>
              <a:t>  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</a:rPr>
              <a:t>3: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Nam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cân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nặng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32,6 kg.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Tiến cân nặng hơn Nam 4,8 kg. Hỏi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Tiến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cân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nặng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bao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nhiêu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ki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lô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-gam?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0250" name="TextBox 15"/>
          <p:cNvSpPr txBox="1"/>
          <p:nvPr/>
        </p:nvSpPr>
        <p:spPr>
          <a:xfrm>
            <a:off x="1219200" y="3148013"/>
            <a:ext cx="1828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8"/>
          <p:cNvSpPr txBox="1"/>
          <p:nvPr/>
        </p:nvSpPr>
        <p:spPr>
          <a:xfrm>
            <a:off x="190500" y="3916363"/>
            <a:ext cx="32766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endParaRPr sz="24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9"/>
          <p:cNvSpPr txBox="1"/>
          <p:nvPr/>
        </p:nvSpPr>
        <p:spPr>
          <a:xfrm>
            <a:off x="2590800" y="4343400"/>
            <a:ext cx="1600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4,8kg</a:t>
            </a:r>
            <a:endParaRPr sz="20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" name="Group 14"/>
          <p:cNvGrpSpPr/>
          <p:nvPr/>
        </p:nvGrpSpPr>
        <p:grpSpPr>
          <a:xfrm>
            <a:off x="1066800" y="3733800"/>
            <a:ext cx="1905000" cy="533400"/>
            <a:chOff x="528" y="2352"/>
            <a:chExt cx="1200" cy="336"/>
          </a:xfrm>
        </p:grpSpPr>
        <p:sp>
          <p:nvSpPr>
            <p:cNvPr id="10266" name="Text Box 15"/>
            <p:cNvSpPr txBox="1"/>
            <p:nvPr/>
          </p:nvSpPr>
          <p:spPr>
            <a:xfrm>
              <a:off x="624" y="2352"/>
              <a:ext cx="1056" cy="252"/>
            </a:xfrm>
            <a:prstGeom prst="rect">
              <a:avLst/>
            </a:prstGeom>
            <a:noFill/>
            <a:ln w="952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32,6kg</a:t>
              </a:r>
              <a:endParaRPr sz="2000" b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7" name="Line 16"/>
            <p:cNvSpPr/>
            <p:nvPr/>
          </p:nvSpPr>
          <p:spPr>
            <a:xfrm>
              <a:off x="528" y="2640"/>
              <a:ext cx="120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8" name="Line 17"/>
            <p:cNvSpPr/>
            <p:nvPr/>
          </p:nvSpPr>
          <p:spPr>
            <a:xfrm>
              <a:off x="528" y="2544"/>
              <a:ext cx="0" cy="14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9" name="Line 18"/>
            <p:cNvSpPr/>
            <p:nvPr/>
          </p:nvSpPr>
          <p:spPr>
            <a:xfrm>
              <a:off x="1728" y="2544"/>
              <a:ext cx="0" cy="14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0259" name="AutoShape 21"/>
          <p:cNvSpPr/>
          <p:nvPr/>
        </p:nvSpPr>
        <p:spPr>
          <a:xfrm rot="5400000">
            <a:off x="2170430" y="3848100"/>
            <a:ext cx="379730" cy="2740025"/>
          </a:xfrm>
          <a:prstGeom prst="rightBrace">
            <a:avLst>
              <a:gd name="adj1" fmla="val 60181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Calibri" panose="020F0502020204030204" pitchFamily="34" charset="0"/>
            </a:endParaRPr>
          </a:p>
        </p:txBody>
      </p:sp>
      <p:sp>
        <p:nvSpPr>
          <p:cNvPr id="10260" name="Line 23"/>
          <p:cNvSpPr/>
          <p:nvPr/>
        </p:nvSpPr>
        <p:spPr>
          <a:xfrm>
            <a:off x="1066800" y="4800600"/>
            <a:ext cx="2667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61" name="Text Box 24"/>
          <p:cNvSpPr txBox="1"/>
          <p:nvPr/>
        </p:nvSpPr>
        <p:spPr>
          <a:xfrm>
            <a:off x="1562100" y="5438775"/>
            <a:ext cx="1676400" cy="400050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? Kg </a:t>
            </a:r>
            <a:endParaRPr sz="20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2" name="Line 27"/>
          <p:cNvSpPr/>
          <p:nvPr/>
        </p:nvSpPr>
        <p:spPr>
          <a:xfrm>
            <a:off x="1066800" y="4648200"/>
            <a:ext cx="0" cy="304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63" name="Line 28"/>
          <p:cNvSpPr/>
          <p:nvPr/>
        </p:nvSpPr>
        <p:spPr>
          <a:xfrm>
            <a:off x="2971800" y="4648200"/>
            <a:ext cx="0" cy="304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64" name="Line 29"/>
          <p:cNvSpPr/>
          <p:nvPr/>
        </p:nvSpPr>
        <p:spPr>
          <a:xfrm>
            <a:off x="3733800" y="4648200"/>
            <a:ext cx="0" cy="304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65" name="Rectangle 30"/>
          <p:cNvSpPr/>
          <p:nvPr/>
        </p:nvSpPr>
        <p:spPr>
          <a:xfrm>
            <a:off x="304800" y="4648200"/>
            <a:ext cx="533400" cy="304800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0" hangingPunct="0"/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endParaRPr sz="24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55" name="TextBox 35"/>
          <p:cNvSpPr txBox="1"/>
          <p:nvPr/>
        </p:nvSpPr>
        <p:spPr>
          <a:xfrm>
            <a:off x="5657850" y="3148013"/>
            <a:ext cx="1828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56" name="TextBox 37"/>
          <p:cNvSpPr txBox="1"/>
          <p:nvPr/>
        </p:nvSpPr>
        <p:spPr>
          <a:xfrm>
            <a:off x="4038600" y="3756025"/>
            <a:ext cx="4843463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 cân nặng l</a:t>
            </a:r>
            <a:r>
              <a:rPr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32,6 + 4,8 = 37,4 (kg)</a:t>
            </a:r>
          </a:p>
          <a:p>
            <a:pPr algn="ctr"/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37,4 (kg)</a:t>
            </a:r>
            <a:endParaRPr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3962400" y="3671888"/>
            <a:ext cx="0" cy="2881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19112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0250" grpId="0"/>
      <p:bldP spid="17" grpId="0"/>
      <p:bldP spid="18" grpId="0"/>
      <p:bldP spid="18" grpId="1"/>
      <p:bldP spid="10259" grpId="0" bldLvl="0" animBg="1"/>
      <p:bldP spid="10259" grpId="1" animBg="1"/>
      <p:bldP spid="10261" grpId="0" bldLvl="0" animBg="1"/>
      <p:bldP spid="10261" grpId="1" animBg="1"/>
      <p:bldP spid="10265" grpId="0" bldLvl="0" animBg="1"/>
      <p:bldP spid="10265" grpId="1" animBg="1"/>
      <p:bldP spid="10255" grpId="0"/>
      <p:bldP spid="10256" grpId="0"/>
      <p:bldP spid="1025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8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048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vi-VN" altLang="x-none" dirty="0"/>
          </a:p>
        </p:txBody>
      </p:sp>
      <p:sp>
        <p:nvSpPr>
          <p:cNvPr id="20483" name="Text Placeholder 2048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altLang="x-none" dirty="0"/>
          </a:p>
        </p:txBody>
      </p:sp>
      <p:pic>
        <p:nvPicPr>
          <p:cNvPr id="20484" name="Picture 20483" descr="Copy of Copy of hoa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91" y="-40"/>
            <a:ext cx="6858079" cy="685807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5" name="Rectangle 20484"/>
          <p:cNvSpPr/>
          <p:nvPr/>
        </p:nvSpPr>
        <p:spPr>
          <a:xfrm>
            <a:off x="1656157" y="380965"/>
            <a:ext cx="6172271" cy="1371616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>
                <a:solidFill>
                  <a:srgbClr val="008000"/>
                </a:solidFill>
                <a:effectLst>
                  <a:outerShdw dist="53882" dir="2699999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Xin chân thành cảm ơn</a:t>
            </a:r>
          </a:p>
          <a:p>
            <a:pPr algn="ctr" eaLnBrk="0" hangingPunct="0"/>
            <a:r>
              <a:rPr lang="en-US" sz="3600">
                <a:solidFill>
                  <a:srgbClr val="008000"/>
                </a:solidFill>
                <a:effectLst>
                  <a:outerShdw dist="53882" dir="2699999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các thầy cô giáo và các em học sinh !</a:t>
            </a:r>
          </a:p>
        </p:txBody>
      </p:sp>
      <p:grpSp>
        <p:nvGrpSpPr>
          <p:cNvPr id="20486" name="Group 20485"/>
          <p:cNvGrpSpPr/>
          <p:nvPr/>
        </p:nvGrpSpPr>
        <p:grpSpPr>
          <a:xfrm>
            <a:off x="5429290" y="1523978"/>
            <a:ext cx="1371616" cy="1643082"/>
            <a:chOff x="2496" y="3285"/>
            <a:chExt cx="1152" cy="1035"/>
          </a:xfrm>
        </p:grpSpPr>
        <p:pic>
          <p:nvPicPr>
            <p:cNvPr id="20487" name="Picture 20486" descr="anh dong con buom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96" y="3285"/>
              <a:ext cx="1152" cy="103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0488" name="Text Box 20487"/>
            <p:cNvSpPr txBox="1"/>
            <p:nvPr/>
          </p:nvSpPr>
          <p:spPr>
            <a:xfrm>
              <a:off x="2832" y="3840"/>
              <a:ext cx="52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0489" name="Group 20488"/>
          <p:cNvGrpSpPr/>
          <p:nvPr/>
        </p:nvGrpSpPr>
        <p:grpSpPr>
          <a:xfrm>
            <a:off x="5029236" y="4148148"/>
            <a:ext cx="1371616" cy="1643081"/>
            <a:chOff x="2496" y="3285"/>
            <a:chExt cx="1152" cy="1035"/>
          </a:xfrm>
        </p:grpSpPr>
        <p:pic>
          <p:nvPicPr>
            <p:cNvPr id="20490" name="Picture 20489" descr="anh dong con buom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96" y="3285"/>
              <a:ext cx="1152" cy="103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0491" name="Text Box 20490"/>
            <p:cNvSpPr txBox="1"/>
            <p:nvPr/>
          </p:nvSpPr>
          <p:spPr>
            <a:xfrm>
              <a:off x="2832" y="3840"/>
              <a:ext cx="52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0492" name="Group 20491"/>
          <p:cNvGrpSpPr/>
          <p:nvPr/>
        </p:nvGrpSpPr>
        <p:grpSpPr>
          <a:xfrm>
            <a:off x="1142991" y="-40"/>
            <a:ext cx="1371616" cy="1643082"/>
            <a:chOff x="2496" y="3285"/>
            <a:chExt cx="1152" cy="1035"/>
          </a:xfrm>
        </p:grpSpPr>
        <p:pic>
          <p:nvPicPr>
            <p:cNvPr id="20493" name="Picture 20492" descr="anh dong con buom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96" y="3285"/>
              <a:ext cx="1152" cy="103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0494" name="Text Box 20493"/>
            <p:cNvSpPr txBox="1"/>
            <p:nvPr/>
          </p:nvSpPr>
          <p:spPr>
            <a:xfrm>
              <a:off x="2832" y="3840"/>
              <a:ext cx="52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sz="2000" dirty="0">
                <a:latin typeface="Arial" panose="020B0604020202020204" pitchFamily="34" charset="0"/>
              </a:endParaRPr>
            </a:p>
          </p:txBody>
        </p:sp>
      </p:grpSp>
      <p:pic>
        <p:nvPicPr>
          <p:cNvPr id="20495" name="Picture 20494" descr="POINSET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584184" y="3149598"/>
            <a:ext cx="4260899" cy="2686081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496" name="Group 20495"/>
          <p:cNvGrpSpPr/>
          <p:nvPr/>
        </p:nvGrpSpPr>
        <p:grpSpPr>
          <a:xfrm>
            <a:off x="1885950" y="4300549"/>
            <a:ext cx="1371616" cy="1643081"/>
            <a:chOff x="2496" y="3285"/>
            <a:chExt cx="1152" cy="1035"/>
          </a:xfrm>
        </p:grpSpPr>
        <p:pic>
          <p:nvPicPr>
            <p:cNvPr id="20497" name="Picture 20496" descr="anh dong con buom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96" y="3285"/>
              <a:ext cx="1152" cy="103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0498" name="Text Box 20497"/>
            <p:cNvSpPr txBox="1"/>
            <p:nvPr/>
          </p:nvSpPr>
          <p:spPr>
            <a:xfrm>
              <a:off x="2832" y="3840"/>
              <a:ext cx="52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sz="2000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621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9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024063"/>
            <a:ext cx="822960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vi-VN" sz="28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Muốn cộng hai số thập phân ta làm như thế nào?</a:t>
            </a:r>
          </a:p>
        </p:txBody>
      </p:sp>
      <p:sp>
        <p:nvSpPr>
          <p:cNvPr id="9219" name="Text Box 7"/>
          <p:cNvSpPr txBox="1"/>
          <p:nvPr/>
        </p:nvSpPr>
        <p:spPr>
          <a:xfrm>
            <a:off x="2209800" y="1100138"/>
            <a:ext cx="4038600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vi-VN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18"/>
          <p:cNvSpPr txBox="1"/>
          <p:nvPr/>
        </p:nvSpPr>
        <p:spPr>
          <a:xfrm>
            <a:off x="179388" y="2743200"/>
            <a:ext cx="8837612" cy="2970213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x-none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Muốn cộng hai số thập phân ta làm như sau:</a:t>
            </a:r>
          </a:p>
          <a:p>
            <a:pPr>
              <a:spcBef>
                <a:spcPts val="600"/>
              </a:spcBef>
            </a:pPr>
            <a:r>
              <a:rPr lang="en-US" altLang="x-none" sz="2800" b="1" dirty="0">
                <a:latin typeface="Times New Roman" panose="02020603050405020304" pitchFamily="18" charset="0"/>
              </a:rPr>
              <a:t>-</a:t>
            </a:r>
            <a:r>
              <a:rPr lang="en-US" altLang="x-none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Viết số hạng này dưới số hạng kia sao cho các chữ số ở cùng một hàng đặt thẳng cột với nhau.</a:t>
            </a:r>
          </a:p>
          <a:p>
            <a:pPr>
              <a:spcBef>
                <a:spcPts val="600"/>
              </a:spcBef>
              <a:buChar char="-"/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Cộng như cộng các số tự nhiên.</a:t>
            </a:r>
          </a:p>
          <a:p>
            <a:pPr>
              <a:spcBef>
                <a:spcPts val="6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- Viết dấu phẩy ở tổng thẳng cột với các dấu phẩy của các số hạng.</a:t>
            </a:r>
          </a:p>
        </p:txBody>
      </p:sp>
      <p:sp>
        <p:nvSpPr>
          <p:cNvPr id="9224" name="TextBox 8"/>
          <p:cNvSpPr txBox="1"/>
          <p:nvPr/>
        </p:nvSpPr>
        <p:spPr>
          <a:xfrm>
            <a:off x="26670" y="967423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5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6" name="Text Box 13"/>
          <p:cNvSpPr txBox="1"/>
          <p:nvPr/>
        </p:nvSpPr>
        <p:spPr>
          <a:xfrm>
            <a:off x="0" y="47625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135313"/>
            <a:ext cx="868680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x-none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số thập phân thích hợp v</a:t>
            </a:r>
            <a:r>
              <a:rPr lang="en-US" altLang="x-none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chỗ trống: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4413" y="3973513"/>
            <a:ext cx="6553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                    km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4205" y="3957955"/>
            <a:ext cx="28632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4730" y="4838383"/>
            <a:ext cx="7010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x-none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 =                              tấn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3760" y="4838700"/>
            <a:ext cx="27571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4413" y="5676583"/>
            <a:ext cx="7010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pt-BR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7ha </a:t>
            </a:r>
            <a:r>
              <a:rPr lang="pt-BR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 </a:t>
            </a:r>
            <a:r>
              <a:rPr lang="pt-BR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pt-BR" altLang="x-none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4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7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3"/>
          <p:cNvSpPr txBox="1"/>
          <p:nvPr/>
        </p:nvSpPr>
        <p:spPr>
          <a:xfrm>
            <a:off x="304800" y="2054617"/>
            <a:ext cx="4178935" cy="582295"/>
          </a:xfrm>
          <a:prstGeom prst="rect">
            <a:avLst/>
          </a:prstGeom>
          <a:noFill/>
          <a:ln w="9525">
            <a:noFill/>
          </a:ln>
        </p:spPr>
        <p:txBody>
          <a:bodyPr wrap="square"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GB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 tra bài cũ: </a:t>
            </a:r>
          </a:p>
        </p:txBody>
      </p:sp>
    </p:spTree>
    <p:extLst>
      <p:ext uri="{BB962C8B-B14F-4D97-AF65-F5344CB8AC3E}">
        <p14:creationId xmlns:p14="http://schemas.microsoft.com/office/powerpoint/2010/main" val="309788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  <p:bldP spid="9" grpId="0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/>
          <p:cNvSpPr txBox="1"/>
          <p:nvPr/>
        </p:nvSpPr>
        <p:spPr>
          <a:xfrm>
            <a:off x="4163219" y="723265"/>
            <a:ext cx="984885" cy="42989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2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sz="2200" b="1" u="sng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8"/>
          <p:cNvSpPr txBox="1"/>
          <p:nvPr/>
        </p:nvSpPr>
        <p:spPr>
          <a:xfrm>
            <a:off x="890588" y="2228850"/>
            <a:ext cx="76962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khúc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ABC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AB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1,84m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BC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2,45m.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khúc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mét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1676400"/>
            <a:ext cx="1651000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sz="24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1" name="Rectangle 31"/>
          <p:cNvSpPr/>
          <p:nvPr/>
        </p:nvSpPr>
        <p:spPr>
          <a:xfrm rot="-489985">
            <a:off x="2590800" y="3581400"/>
            <a:ext cx="914400" cy="685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altLang="en-US" sz="3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4876800"/>
            <a:ext cx="1524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" name="Straight Connector 12"/>
          <p:cNvCxnSpPr/>
          <p:nvPr/>
        </p:nvCxnSpPr>
        <p:spPr>
          <a:xfrm flipV="1">
            <a:off x="2417763" y="3963988"/>
            <a:ext cx="1447800" cy="914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grpSp>
        <p:nvGrpSpPr>
          <p:cNvPr id="14" name="Group 17"/>
          <p:cNvGrpSpPr/>
          <p:nvPr/>
        </p:nvGrpSpPr>
        <p:grpSpPr>
          <a:xfrm>
            <a:off x="533400" y="3643313"/>
            <a:ext cx="3543300" cy="1624012"/>
            <a:chOff x="457200" y="3567611"/>
            <a:chExt cx="3543300" cy="1621767"/>
          </a:xfrm>
        </p:grpSpPr>
        <p:sp>
          <p:nvSpPr>
            <p:cNvPr id="3100" name="TextBox 14"/>
            <p:cNvSpPr txBox="1"/>
            <p:nvPr/>
          </p:nvSpPr>
          <p:spPr>
            <a:xfrm>
              <a:off x="457200" y="4552317"/>
              <a:ext cx="304800" cy="3998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 sz="20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101" name="TextBox 15"/>
            <p:cNvSpPr txBox="1"/>
            <p:nvPr/>
          </p:nvSpPr>
          <p:spPr>
            <a:xfrm>
              <a:off x="2306782" y="4789526"/>
              <a:ext cx="304800" cy="3998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 sz="2000" b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102" name="TextBox 16"/>
            <p:cNvSpPr txBox="1"/>
            <p:nvPr/>
          </p:nvSpPr>
          <p:spPr>
            <a:xfrm>
              <a:off x="3771900" y="3567611"/>
              <a:ext cx="228600" cy="3998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 sz="2000" b="1">
                  <a:latin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165225" y="3970338"/>
            <a:ext cx="10668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 1,84m</a:t>
            </a:r>
          </a:p>
        </p:txBody>
      </p:sp>
      <p:sp>
        <p:nvSpPr>
          <p:cNvPr id="19" name="TextBox 18"/>
          <p:cNvSpPr txBox="1"/>
          <p:nvPr/>
        </p:nvSpPr>
        <p:spPr>
          <a:xfrm rot="-206493">
            <a:off x="2432050" y="5068888"/>
            <a:ext cx="91440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?m</a:t>
            </a:r>
          </a:p>
        </p:txBody>
      </p:sp>
      <p:sp>
        <p:nvSpPr>
          <p:cNvPr id="20" name="Right Brace 19"/>
          <p:cNvSpPr/>
          <p:nvPr/>
        </p:nvSpPr>
        <p:spPr>
          <a:xfrm rot="-7384914">
            <a:off x="2863850" y="3382963"/>
            <a:ext cx="379413" cy="1689100"/>
          </a:xfrm>
          <a:prstGeom prst="rightBrace">
            <a:avLst>
              <a:gd name="adj1" fmla="val 8326"/>
              <a:gd name="adj2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eaVert" anchor="ctr"/>
          <a:lstStyle/>
          <a:p>
            <a:pPr algn="ctr"/>
            <a:endParaRPr dirty="0">
              <a:latin typeface="Calibri" panose="020F0502020204030204" pitchFamily="34" charset="0"/>
            </a:endParaRPr>
          </a:p>
        </p:txBody>
      </p:sp>
      <p:sp>
        <p:nvSpPr>
          <p:cNvPr id="21" name="Arc 30"/>
          <p:cNvSpPr/>
          <p:nvPr/>
        </p:nvSpPr>
        <p:spPr>
          <a:xfrm rot="2580716">
            <a:off x="2767013" y="3663950"/>
            <a:ext cx="457200" cy="2805113"/>
          </a:xfrm>
          <a:custGeom>
            <a:avLst/>
            <a:gdLst>
              <a:gd name="txL" fmla="*/ 228602 w 457200"/>
              <a:gd name="txT" fmla="*/ 0 h 2759075"/>
              <a:gd name="txR" fmla="*/ 457200 w 457200"/>
              <a:gd name="txB" fmla="*/ 1379538 h 2759075"/>
            </a:gdLst>
            <a:ahLst/>
            <a:cxnLst>
              <a:cxn ang="11796480">
                <a:pos x="228602" y="0"/>
              </a:cxn>
              <a:cxn ang="11796480">
                <a:pos x="228600" y="1498539"/>
              </a:cxn>
              <a:cxn ang="5898240">
                <a:pos x="457200" y="1498539"/>
              </a:cxn>
            </a:cxnLst>
            <a:rect l="txL" t="txT" r="txR" b="txB"/>
            <a:pathLst>
              <a:path w="457200" h="2759075" stroke="0">
                <a:moveTo>
                  <a:pt x="228602" y="0"/>
                </a:moveTo>
                <a:lnTo>
                  <a:pt x="228601" y="0"/>
                </a:lnTo>
                <a:cubicBezTo>
                  <a:pt x="354853" y="6"/>
                  <a:pt x="457200" y="617644"/>
                  <a:pt x="457200" y="1379538"/>
                </a:cubicBezTo>
                <a:cubicBezTo>
                  <a:pt x="457200" y="1379538"/>
                  <a:pt x="457199" y="1379538"/>
                  <a:pt x="457199" y="1379538"/>
                </a:cubicBezTo>
                <a:lnTo>
                  <a:pt x="228600" y="1379538"/>
                </a:lnTo>
                <a:lnTo>
                  <a:pt x="228602" y="0"/>
                </a:lnTo>
                <a:close/>
              </a:path>
              <a:path w="457200" h="2759075" fill="none">
                <a:moveTo>
                  <a:pt x="228602" y="0"/>
                </a:moveTo>
                <a:lnTo>
                  <a:pt x="228601" y="0"/>
                </a:lnTo>
                <a:cubicBezTo>
                  <a:pt x="354853" y="6"/>
                  <a:pt x="457200" y="617644"/>
                  <a:pt x="457200" y="1379538"/>
                </a:cubicBezTo>
                <a:cubicBezTo>
                  <a:pt x="457200" y="1379538"/>
                  <a:pt x="457199" y="1379538"/>
                  <a:pt x="457199" y="1379538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9" name="Arc 33"/>
          <p:cNvSpPr/>
          <p:nvPr/>
        </p:nvSpPr>
        <p:spPr>
          <a:xfrm rot="10317574">
            <a:off x="917575" y="4113213"/>
            <a:ext cx="2944813" cy="1371600"/>
          </a:xfrm>
          <a:custGeom>
            <a:avLst/>
            <a:gdLst>
              <a:gd name="txL" fmla="*/ 1396207 w 2792412"/>
              <a:gd name="txT" fmla="*/ 0 h 1300162"/>
              <a:gd name="txR" fmla="*/ 2792412 w 2792412"/>
              <a:gd name="txB" fmla="*/ 650081 h 1300162"/>
            </a:gdLst>
            <a:ahLst/>
            <a:cxnLst>
              <a:cxn ang="11796480">
                <a:pos x="1821130" y="0"/>
              </a:cxn>
              <a:cxn ang="11796480">
                <a:pos x="1821129" y="849410"/>
              </a:cxn>
              <a:cxn ang="5898240">
                <a:pos x="3642257" y="849410"/>
              </a:cxn>
            </a:cxnLst>
            <a:rect l="txL" t="txT" r="txR" b="txB"/>
            <a:pathLst>
              <a:path w="2792412" h="1300162" stroke="0">
                <a:moveTo>
                  <a:pt x="1396207" y="0"/>
                </a:moveTo>
                <a:lnTo>
                  <a:pt x="1396207" y="0"/>
                </a:lnTo>
                <a:cubicBezTo>
                  <a:pt x="2167309" y="0"/>
                  <a:pt x="2792412" y="291051"/>
                  <a:pt x="2792412" y="650081"/>
                </a:cubicBezTo>
                <a:cubicBezTo>
                  <a:pt x="2792412" y="650081"/>
                  <a:pt x="2792411" y="650082"/>
                  <a:pt x="2792411" y="650083"/>
                </a:cubicBezTo>
                <a:lnTo>
                  <a:pt x="1396206" y="650081"/>
                </a:lnTo>
                <a:lnTo>
                  <a:pt x="1396207" y="0"/>
                </a:lnTo>
                <a:close/>
              </a:path>
              <a:path w="2792412" h="1300162" fill="none">
                <a:moveTo>
                  <a:pt x="1396207" y="0"/>
                </a:moveTo>
                <a:lnTo>
                  <a:pt x="1396207" y="0"/>
                </a:lnTo>
                <a:cubicBezTo>
                  <a:pt x="2167309" y="0"/>
                  <a:pt x="2792412" y="291051"/>
                  <a:pt x="2792412" y="650081"/>
                </a:cubicBezTo>
                <a:cubicBezTo>
                  <a:pt x="2792412" y="650081"/>
                  <a:pt x="2792411" y="650082"/>
                  <a:pt x="2792411" y="650083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ight Brace 22"/>
          <p:cNvSpPr/>
          <p:nvPr/>
        </p:nvSpPr>
        <p:spPr>
          <a:xfrm rot="-5400000">
            <a:off x="1485900" y="3884613"/>
            <a:ext cx="379413" cy="1447800"/>
          </a:xfrm>
          <a:prstGeom prst="rightBrace">
            <a:avLst>
              <a:gd name="adj1" fmla="val 7137"/>
              <a:gd name="adj2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eaVert" anchor="ctr"/>
          <a:lstStyle/>
          <a:p>
            <a:pPr algn="ctr"/>
            <a:endParaRPr dirty="0"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-2132975">
            <a:off x="2297113" y="3548063"/>
            <a:ext cx="112871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2,45m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572000" y="2590800"/>
            <a:ext cx="3238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95400" y="2971800"/>
            <a:ext cx="32654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004048" y="2971800"/>
            <a:ext cx="29083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971600" y="3352800"/>
            <a:ext cx="18430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ular Callout 38"/>
          <p:cNvSpPr/>
          <p:nvPr/>
        </p:nvSpPr>
        <p:spPr>
          <a:xfrm>
            <a:off x="4519613" y="3608388"/>
            <a:ext cx="4267200" cy="952500"/>
          </a:xfrm>
          <a:prstGeom prst="wedgeRectCallout">
            <a:avLst>
              <a:gd name="adj1" fmla="val -80573"/>
              <a:gd name="adj2" fmla="val 127794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 tính độ d</a:t>
            </a:r>
            <a:r>
              <a:rPr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 đường gấp khúc ABC chúng ta l</a:t>
            </a:r>
            <a:r>
              <a:rPr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 thế n</a:t>
            </a:r>
            <a:r>
              <a:rPr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24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97363" y="5181600"/>
            <a:ext cx="4465638" cy="13843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/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 tính tổng độ d</a:t>
            </a:r>
            <a:r>
              <a:rPr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 của hai đoạn thẳng AB v</a:t>
            </a:r>
            <a:r>
              <a:rPr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CD.</a:t>
            </a:r>
          </a:p>
          <a:p>
            <a:pPr algn="ctr"/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 thể l</a:t>
            </a:r>
            <a:r>
              <a:rPr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1,84 + 2,45</a:t>
            </a:r>
            <a:endParaRPr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79963" y="3743325"/>
            <a:ext cx="3500438" cy="5857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R="0"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3200" b="1" kern="1200" cap="none" spc="0" normalizeH="0" baseline="0" noProof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1,84 + 2,45 = </a:t>
            </a:r>
            <a:r>
              <a:rPr kumimoji="0" lang="en-US" sz="3200" b="1" kern="1200" cap="none" spc="0" normalizeH="0" baseline="0" noProof="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( m)</a:t>
            </a:r>
            <a:endParaRPr kumimoji="0" lang="en-US" sz="3200" b="1" kern="1200" cap="none" spc="0" normalizeH="0" baseline="0" noProof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4786313" y="5373688"/>
            <a:ext cx="3503613" cy="1000125"/>
          </a:xfrm>
          <a:prstGeom prst="wedgeRoundRectCallout">
            <a:avLst>
              <a:gd name="adj1" fmla="val -8574"/>
              <a:gd name="adj2" fmla="val -157487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05" name="Text Box 3104"/>
          <p:cNvSpPr txBox="1"/>
          <p:nvPr/>
        </p:nvSpPr>
        <p:spPr>
          <a:xfrm>
            <a:off x="1386205" y="1216025"/>
            <a:ext cx="6705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</a:p>
        </p:txBody>
      </p:sp>
      <p:sp>
        <p:nvSpPr>
          <p:cNvPr id="4145" name="Text Box 3"/>
          <p:cNvSpPr txBox="1"/>
          <p:nvPr/>
        </p:nvSpPr>
        <p:spPr>
          <a:xfrm>
            <a:off x="0" y="2873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ldLvl="0" animBg="1"/>
      <p:bldP spid="18" grpId="0"/>
      <p:bldP spid="19" grpId="0"/>
      <p:bldP spid="20" grpId="0" bldLvl="0" animBg="1"/>
      <p:bldP spid="23" grpId="0" bldLvl="0" animBg="1"/>
      <p:bldP spid="24" grpId="0"/>
      <p:bldP spid="39" grpId="0" bldLvl="0" animBg="1"/>
      <p:bldP spid="39" grpId="1" bldLvl="0" animBg="1"/>
      <p:bldP spid="40" grpId="0" bldLvl="0" animBg="1"/>
      <p:bldP spid="40" grpId="1" bldLvl="0" animBg="1"/>
      <p:bldP spid="29" grpId="0" bldLvl="0" animBg="1"/>
      <p:bldP spid="2" grpId="0" bldLvl="0" animBg="1"/>
      <p:bldP spid="3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914400"/>
            <a:ext cx="5638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200" b="1">
                <a:latin typeface="Times New Roman" panose="02020603050405020304" pitchFamily="18" charset="0"/>
              </a:rPr>
              <a:t>Ta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b="1">
                <a:latin typeface="Times New Roman" panose="02020603050405020304" pitchFamily="18" charset="0"/>
              </a:rPr>
              <a:t>:   1,84m  =     184   cm</a:t>
            </a:r>
          </a:p>
        </p:txBody>
      </p:sp>
      <p:sp>
        <p:nvSpPr>
          <p:cNvPr id="24579" name="TextBox 5"/>
          <p:cNvSpPr txBox="1"/>
          <p:nvPr/>
        </p:nvSpPr>
        <p:spPr>
          <a:xfrm>
            <a:off x="3810000" y="914400"/>
            <a:ext cx="1066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</a:rPr>
              <a:t> 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981200" y="1600200"/>
            <a:ext cx="3657600" cy="579438"/>
            <a:chOff x="1981200" y="1524000"/>
            <a:chExt cx="3657600" cy="579438"/>
          </a:xfrm>
        </p:grpSpPr>
        <p:sp>
          <p:nvSpPr>
            <p:cNvPr id="24581" name="TextBox 8"/>
            <p:cNvSpPr txBox="1"/>
            <p:nvPr/>
          </p:nvSpPr>
          <p:spPr>
            <a:xfrm>
              <a:off x="1981200" y="1524000"/>
              <a:ext cx="3657600" cy="57943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 sz="3200" b="1">
                  <a:latin typeface="Times New Roman" panose="02020603050405020304" pitchFamily="18" charset="0"/>
                </a:rPr>
                <a:t> 2,45m   =            cm</a:t>
              </a:r>
            </a:p>
          </p:txBody>
        </p:sp>
        <p:sp>
          <p:nvSpPr>
            <p:cNvPr id="24582" name="TextBox 10"/>
            <p:cNvSpPr txBox="1"/>
            <p:nvPr/>
          </p:nvSpPr>
          <p:spPr>
            <a:xfrm>
              <a:off x="4114800" y="1524000"/>
              <a:ext cx="990600" cy="57943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 sz="3200" b="1">
                  <a:latin typeface="Times New Roman" panose="02020603050405020304" pitchFamily="18" charset="0"/>
                </a:rPr>
                <a:t>245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00800" y="762000"/>
            <a:ext cx="1981200" cy="1068388"/>
            <a:chOff x="6400800" y="762000"/>
            <a:chExt cx="1981200" cy="1068388"/>
          </a:xfrm>
        </p:grpSpPr>
        <p:grpSp>
          <p:nvGrpSpPr>
            <p:cNvPr id="24584" name="Group 20"/>
            <p:cNvGrpSpPr/>
            <p:nvPr/>
          </p:nvGrpSpPr>
          <p:grpSpPr>
            <a:xfrm>
              <a:off x="6400800" y="762000"/>
              <a:ext cx="1981200" cy="1068388"/>
              <a:chOff x="6400800" y="762000"/>
              <a:chExt cx="1981200" cy="1068388"/>
            </a:xfrm>
          </p:grpSpPr>
          <p:sp>
            <p:nvSpPr>
              <p:cNvPr id="24585" name="TextBox 11"/>
              <p:cNvSpPr txBox="1"/>
              <p:nvPr/>
            </p:nvSpPr>
            <p:spPr>
              <a:xfrm>
                <a:off x="6400800" y="762000"/>
                <a:ext cx="1828800" cy="106680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3200" b="1">
                    <a:latin typeface="Times New Roman" panose="02020603050405020304" pitchFamily="18" charset="0"/>
                  </a:rPr>
                  <a:t>     184</a:t>
                </a:r>
                <a:r>
                  <a:rPr lang="en-US" altLang="en-US" sz="1400" b="1">
                    <a:latin typeface="Times New Roman" panose="02020603050405020304" pitchFamily="18" charset="0"/>
                  </a:rPr>
                  <a:t/>
                </a:r>
                <a:br>
                  <a:rPr lang="en-US" altLang="en-US" sz="1400" b="1">
                    <a:latin typeface="Times New Roman" panose="02020603050405020304" pitchFamily="18" charset="0"/>
                  </a:rPr>
                </a:br>
                <a:r>
                  <a:rPr lang="en-US" altLang="en-US" sz="1400" b="1">
                    <a:latin typeface="Times New Roman" panose="02020603050405020304" pitchFamily="18" charset="0"/>
                  </a:rPr>
                  <a:t>           </a:t>
                </a:r>
                <a:r>
                  <a:rPr lang="en-US" altLang="en-US" sz="3200" b="1">
                    <a:latin typeface="Times New Roman" panose="02020603050405020304" pitchFamily="18" charset="0"/>
                  </a:rPr>
                  <a:t>245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6705600" y="1828800"/>
                <a:ext cx="1676400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587" name="TextBox 23"/>
            <p:cNvSpPr txBox="1"/>
            <p:nvPr/>
          </p:nvSpPr>
          <p:spPr>
            <a:xfrm>
              <a:off x="6629400" y="990600"/>
              <a:ext cx="457200" cy="457200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 </a:t>
              </a:r>
              <a:r>
                <a:rPr lang="en-US" altLang="en-US" sz="2400"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934200" y="1905000"/>
            <a:ext cx="1066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200" b="1">
                <a:latin typeface="Times New Roman" panose="02020603050405020304" pitchFamily="18" charset="0"/>
              </a:rPr>
              <a:t>429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29300" y="2578100"/>
            <a:ext cx="3276600" cy="660400"/>
            <a:chOff x="5867400" y="2514600"/>
            <a:chExt cx="3276600" cy="660400"/>
          </a:xfrm>
        </p:grpSpPr>
        <p:sp>
          <p:nvSpPr>
            <p:cNvPr id="24590" name="TextBox 27"/>
            <p:cNvSpPr txBox="1"/>
            <p:nvPr/>
          </p:nvSpPr>
          <p:spPr>
            <a:xfrm>
              <a:off x="5867400" y="2514600"/>
              <a:ext cx="3276600" cy="57943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 sz="3200" b="1">
                  <a:latin typeface="Times New Roman" panose="02020603050405020304" pitchFamily="18" charset="0"/>
                </a:rPr>
                <a:t>429 cm=  4,29 m</a:t>
              </a:r>
            </a:p>
          </p:txBody>
        </p:sp>
        <p:sp>
          <p:nvSpPr>
            <p:cNvPr id="24591" name="TextBox 28"/>
            <p:cNvSpPr txBox="1"/>
            <p:nvPr/>
          </p:nvSpPr>
          <p:spPr>
            <a:xfrm>
              <a:off x="7467600" y="2590800"/>
              <a:ext cx="1219200" cy="584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 sz="3200">
                  <a:latin typeface="Times New Roman" panose="02020603050405020304" pitchFamily="18" charset="0"/>
                </a:rPr>
                <a:t>……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1750" y="2971800"/>
            <a:ext cx="5334000" cy="579438"/>
          </a:xfrm>
          <a:prstGeom prst="rect">
            <a:avLst/>
          </a:prstGeom>
          <a:solidFill>
            <a:srgbClr val="0000A2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: 1,84 + 2,45 </a:t>
            </a:r>
            <a:r>
              <a:rPr lang="en-US" alt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= ?</a:t>
            </a:r>
            <a:endParaRPr lang="en-US" altLang="en-US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2400" y="3502025"/>
            <a:ext cx="8382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200" dirty="0" err="1">
                <a:latin typeface="Times New Roman" panose="02020603050405020304" pitchFamily="18" charset="0"/>
              </a:rPr>
              <a:t>Thông</a:t>
            </a:r>
            <a:r>
              <a:rPr lang="en-US" altLang="en-US" sz="320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thường</a:t>
            </a:r>
            <a:r>
              <a:rPr lang="en-US" altLang="en-US" sz="320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ta</a:t>
            </a:r>
            <a:r>
              <a:rPr lang="en-US" altLang="en-US" sz="320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đặt</a:t>
            </a:r>
            <a:r>
              <a:rPr lang="en-US" altLang="en-US" sz="320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tính</a:t>
            </a:r>
            <a:r>
              <a:rPr lang="en-US" altLang="en-US" sz="320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rồi</a:t>
            </a:r>
            <a:r>
              <a:rPr lang="en-US" altLang="en-US" sz="320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20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như</a:t>
            </a:r>
            <a:r>
              <a:rPr lang="en-US" altLang="en-US" sz="320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sau</a:t>
            </a:r>
            <a:r>
              <a:rPr lang="en-US" altLang="en-US" sz="320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4594" name="TextBox 48"/>
          <p:cNvSpPr txBox="1"/>
          <p:nvPr/>
        </p:nvSpPr>
        <p:spPr>
          <a:xfrm>
            <a:off x="1371600" y="228600"/>
            <a:ext cx="4114800" cy="641350"/>
          </a:xfrm>
          <a:prstGeom prst="rect">
            <a:avLst/>
          </a:prstGeom>
          <a:solidFill>
            <a:srgbClr val="0000A2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rgbClr val="FFFF00"/>
                </a:solidFill>
                <a:latin typeface="Times New Roman" panose="02020603050405020304" pitchFamily="18" charset="0"/>
              </a:rPr>
              <a:t>1,84 + 2,45 =  ?(m)</a:t>
            </a:r>
          </a:p>
        </p:txBody>
      </p:sp>
      <p:sp>
        <p:nvSpPr>
          <p:cNvPr id="24595" name="TextBox 22"/>
          <p:cNvSpPr txBox="1"/>
          <p:nvPr/>
        </p:nvSpPr>
        <p:spPr>
          <a:xfrm>
            <a:off x="5105400" y="2133600"/>
            <a:ext cx="9144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62000" y="4114800"/>
            <a:ext cx="2286000" cy="1722438"/>
            <a:chOff x="838200" y="3970994"/>
            <a:chExt cx="2286000" cy="1722573"/>
          </a:xfrm>
        </p:grpSpPr>
        <p:sp>
          <p:nvSpPr>
            <p:cNvPr id="24597" name="TextBox 32"/>
            <p:cNvSpPr txBox="1"/>
            <p:nvPr/>
          </p:nvSpPr>
          <p:spPr>
            <a:xfrm>
              <a:off x="1120775" y="3970994"/>
              <a:ext cx="1143000" cy="10668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en-US" sz="3200" b="1">
                  <a:latin typeface="Times New Roman" panose="02020603050405020304" pitchFamily="18" charset="0"/>
                </a:rPr>
                <a:t>1,84</a:t>
              </a:r>
              <a:br>
                <a:rPr lang="en-US" altLang="en-US" sz="3200" b="1">
                  <a:latin typeface="Times New Roman" panose="02020603050405020304" pitchFamily="18" charset="0"/>
                </a:rPr>
              </a:br>
              <a:endParaRPr lang="en-US" altLang="en-US" sz="3200" b="1">
                <a:latin typeface="Times New Roman" panose="02020603050405020304" pitchFamily="18" charset="0"/>
              </a:endParaRPr>
            </a:p>
          </p:txBody>
        </p:sp>
        <p:grpSp>
          <p:nvGrpSpPr>
            <p:cNvPr id="24598" name="Group 12"/>
            <p:cNvGrpSpPr/>
            <p:nvPr/>
          </p:nvGrpSpPr>
          <p:grpSpPr>
            <a:xfrm>
              <a:off x="838200" y="4352129"/>
              <a:ext cx="2286000" cy="1341438"/>
              <a:chOff x="2819400" y="4267200"/>
              <a:chExt cx="2286000" cy="1341438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2895600" y="5029155"/>
                <a:ext cx="1676400" cy="158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600" name="TextBox 33"/>
              <p:cNvSpPr txBox="1"/>
              <p:nvPr/>
            </p:nvSpPr>
            <p:spPr>
              <a:xfrm>
                <a:off x="2819400" y="4267200"/>
                <a:ext cx="609600" cy="3667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altLang="en-US"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24601" name="TextBox 34"/>
              <p:cNvSpPr txBox="1"/>
              <p:nvPr/>
            </p:nvSpPr>
            <p:spPr>
              <a:xfrm>
                <a:off x="3124200" y="4495800"/>
                <a:ext cx="1981200" cy="579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altLang="en-US" sz="3200" b="1">
                    <a:latin typeface="Times New Roman" panose="02020603050405020304" pitchFamily="18" charset="0"/>
                  </a:rPr>
                  <a:t>2,45</a:t>
                </a:r>
              </a:p>
            </p:txBody>
          </p:sp>
          <p:sp>
            <p:nvSpPr>
              <p:cNvPr id="24602" name="TextBox 38"/>
              <p:cNvSpPr txBox="1"/>
              <p:nvPr/>
            </p:nvSpPr>
            <p:spPr>
              <a:xfrm>
                <a:off x="3736975" y="5029200"/>
                <a:ext cx="1066800" cy="579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endParaRPr lang="en-US" altLang="en-US" sz="32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03" name="TextBox 38"/>
              <p:cNvSpPr txBox="1"/>
              <p:nvPr/>
            </p:nvSpPr>
            <p:spPr>
              <a:xfrm>
                <a:off x="3397250" y="5029200"/>
                <a:ext cx="457200" cy="579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endParaRPr lang="en-US" altLang="en-US" sz="32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04" name="TextBox 38"/>
              <p:cNvSpPr txBox="1"/>
              <p:nvPr/>
            </p:nvSpPr>
            <p:spPr>
              <a:xfrm>
                <a:off x="3613150" y="5029200"/>
                <a:ext cx="381000" cy="579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endParaRPr lang="en-US" altLang="en-US" sz="3200" b="1" dirty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2728913" y="4324350"/>
            <a:ext cx="6415087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72388" y="1903413"/>
            <a:ext cx="981359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85570" y="5170170"/>
            <a:ext cx="3270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/>
            <a:r>
              <a:rPr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32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9"/>
          <p:cNvSpPr txBox="1"/>
          <p:nvPr/>
        </p:nvSpPr>
        <p:spPr>
          <a:xfrm>
            <a:off x="1563370" y="5185410"/>
            <a:ext cx="4260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/>
            <a:r>
              <a:rPr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endParaRPr sz="32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19"/>
          <p:cNvSpPr txBox="1"/>
          <p:nvPr/>
        </p:nvSpPr>
        <p:spPr>
          <a:xfrm>
            <a:off x="1856740" y="5151120"/>
            <a:ext cx="872173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19"/>
          <p:cNvSpPr txBox="1"/>
          <p:nvPr/>
        </p:nvSpPr>
        <p:spPr>
          <a:xfrm>
            <a:off x="1263015" y="5179695"/>
            <a:ext cx="4260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32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19"/>
          <p:cNvSpPr txBox="1"/>
          <p:nvPr/>
        </p:nvSpPr>
        <p:spPr>
          <a:xfrm>
            <a:off x="1066800" y="5185410"/>
            <a:ext cx="4260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32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14"/>
          <p:cNvSpPr txBox="1"/>
          <p:nvPr/>
        </p:nvSpPr>
        <p:spPr>
          <a:xfrm>
            <a:off x="2746058" y="5303520"/>
            <a:ext cx="6415087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endParaRPr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62630" y="2937470"/>
            <a:ext cx="1704340" cy="584775"/>
          </a:xfrm>
          <a:prstGeom prst="rect">
            <a:avLst/>
          </a:prstGeom>
          <a:solidFill>
            <a:srgbClr val="0000A2"/>
          </a:solidFill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4,29 (m)</a:t>
            </a:r>
            <a:endParaRPr lang="en-US" altLang="en-US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2" grpId="0" bldLvl="0" animBg="1"/>
      <p:bldP spid="47" grpId="0"/>
      <p:bldP spid="15" grpId="0"/>
      <p:bldP spid="15" grpId="1"/>
      <p:bldP spid="17" grpId="0"/>
      <p:bldP spid="3" grpId="0"/>
      <p:bldP spid="3" grpId="1"/>
      <p:bldP spid="7" grpId="0"/>
      <p:bldP spid="7" grpId="1"/>
      <p:bldP spid="3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/>
          <p:nvPr/>
        </p:nvSpPr>
        <p:spPr>
          <a:xfrm>
            <a:off x="6324600" y="4038600"/>
            <a:ext cx="1066800" cy="685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vi-VN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23" name="Rectangle 31"/>
          <p:cNvSpPr/>
          <p:nvPr/>
        </p:nvSpPr>
        <p:spPr>
          <a:xfrm rot="-489985">
            <a:off x="2590800" y="3581400"/>
            <a:ext cx="914400" cy="685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vi-VN" altLang="vi-VN" sz="2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Text Box 21"/>
          <p:cNvSpPr txBox="1"/>
          <p:nvPr/>
        </p:nvSpPr>
        <p:spPr>
          <a:xfrm>
            <a:off x="2487613" y="2976563"/>
            <a:ext cx="758825" cy="461962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429 </a:t>
            </a:r>
            <a:endParaRPr lang="en-US" altLang="x-none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" name="Text Box 24"/>
          <p:cNvSpPr txBox="1"/>
          <p:nvPr/>
        </p:nvSpPr>
        <p:spPr>
          <a:xfrm>
            <a:off x="371475" y="1557338"/>
            <a:ext cx="6638925" cy="522287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Em hãy so sánh hai phép tính sau:</a:t>
            </a:r>
          </a:p>
        </p:txBody>
      </p:sp>
      <p:sp>
        <p:nvSpPr>
          <p:cNvPr id="50" name="Text Box 26"/>
          <p:cNvSpPr txBox="1"/>
          <p:nvPr/>
        </p:nvSpPr>
        <p:spPr>
          <a:xfrm>
            <a:off x="3463925" y="2489200"/>
            <a:ext cx="492125" cy="461963"/>
          </a:xfrm>
          <a:prstGeom prst="rect">
            <a:avLst/>
          </a:prstGeom>
          <a:noFill/>
          <a:ln w="9525">
            <a:noFill/>
          </a:ln>
        </p:spPr>
        <p:txBody>
          <a:bodyPr wrap="none" lIns="91428" tIns="45714" rIns="91428" bIns="45714">
            <a:spAutoFit/>
          </a:bodyPr>
          <a:lstStyle/>
          <a:p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</a:p>
        </p:txBody>
      </p:sp>
      <p:grpSp>
        <p:nvGrpSpPr>
          <p:cNvPr id="3" name="Group 14"/>
          <p:cNvGrpSpPr/>
          <p:nvPr/>
        </p:nvGrpSpPr>
        <p:grpSpPr>
          <a:xfrm>
            <a:off x="2255838" y="2151063"/>
            <a:ext cx="1520825" cy="852487"/>
            <a:chOff x="6785216" y="2938816"/>
            <a:chExt cx="1520825" cy="853119"/>
          </a:xfrm>
        </p:grpSpPr>
        <p:sp>
          <p:nvSpPr>
            <p:cNvPr id="5144" name="Text Box 18"/>
            <p:cNvSpPr txBox="1"/>
            <p:nvPr/>
          </p:nvSpPr>
          <p:spPr>
            <a:xfrm>
              <a:off x="7013816" y="2938816"/>
              <a:ext cx="1292225" cy="462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28" tIns="45714" rIns="91428" bIns="4571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184</a:t>
              </a:r>
              <a:endPara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45" name="Text Box 20"/>
            <p:cNvSpPr txBox="1"/>
            <p:nvPr/>
          </p:nvSpPr>
          <p:spPr>
            <a:xfrm>
              <a:off x="6785216" y="3091216"/>
              <a:ext cx="304800" cy="462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28" tIns="45714" rIns="91428" bIns="4571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46" name="Text Box 35"/>
            <p:cNvSpPr txBox="1"/>
            <p:nvPr/>
          </p:nvSpPr>
          <p:spPr>
            <a:xfrm>
              <a:off x="7020296" y="3329544"/>
              <a:ext cx="914400" cy="462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28" tIns="45714" rIns="91428" bIns="4571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245</a:t>
              </a:r>
              <a:endPara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17" name="Line 19"/>
            <p:cNvSpPr>
              <a:spLocks noChangeShapeType="1"/>
            </p:cNvSpPr>
            <p:nvPr/>
          </p:nvSpPr>
          <p:spPr bwMode="auto">
            <a:xfrm>
              <a:off x="6991591" y="3785580"/>
              <a:ext cx="814387" cy="0"/>
            </a:xfrm>
            <a:prstGeom prst="line">
              <a:avLst/>
            </a:prstGeom>
            <a:ln w="28575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1" i="0" u="none" strike="noStrike" kern="1200" cap="none" spc="0" normalizeH="0" baseline="0" noProof="0">
                <a:ln>
                  <a:solidFill>
                    <a:srgbClr val="2C0DE9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Text Box 21"/>
          <p:cNvSpPr txBox="1"/>
          <p:nvPr/>
        </p:nvSpPr>
        <p:spPr>
          <a:xfrm>
            <a:off x="4675188" y="2982913"/>
            <a:ext cx="917575" cy="461962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4,29 </a:t>
            </a:r>
            <a:endParaRPr lang="en-US" altLang="x-none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58"/>
          <p:cNvGrpSpPr/>
          <p:nvPr/>
        </p:nvGrpSpPr>
        <p:grpSpPr>
          <a:xfrm>
            <a:off x="4443413" y="2147888"/>
            <a:ext cx="1520825" cy="852487"/>
            <a:chOff x="6785216" y="2938816"/>
            <a:chExt cx="1520825" cy="853119"/>
          </a:xfrm>
        </p:grpSpPr>
        <p:sp>
          <p:nvSpPr>
            <p:cNvPr id="5140" name="Text Box 18"/>
            <p:cNvSpPr txBox="1"/>
            <p:nvPr/>
          </p:nvSpPr>
          <p:spPr>
            <a:xfrm>
              <a:off x="7013816" y="2938816"/>
              <a:ext cx="1292225" cy="462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28" tIns="45714" rIns="91428" bIns="4571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1,84</a:t>
              </a:r>
              <a:endParaRPr lang="en-US" altLang="x-none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41" name="Text Box 20"/>
            <p:cNvSpPr txBox="1"/>
            <p:nvPr/>
          </p:nvSpPr>
          <p:spPr>
            <a:xfrm>
              <a:off x="6785216" y="3091216"/>
              <a:ext cx="304800" cy="462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28" tIns="45714" rIns="91428" bIns="4571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n-US" altLang="x-none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42" name="Text Box 35"/>
            <p:cNvSpPr txBox="1"/>
            <p:nvPr/>
          </p:nvSpPr>
          <p:spPr>
            <a:xfrm>
              <a:off x="7020296" y="3329544"/>
              <a:ext cx="914400" cy="462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28" tIns="45714" rIns="91428" bIns="4571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2,45</a:t>
              </a:r>
              <a:endParaRPr lang="en-US" altLang="x-none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Line 19"/>
            <p:cNvSpPr>
              <a:spLocks noChangeShapeType="1"/>
            </p:cNvSpPr>
            <p:nvPr/>
          </p:nvSpPr>
          <p:spPr bwMode="auto">
            <a:xfrm>
              <a:off x="6950316" y="3788758"/>
              <a:ext cx="954087" cy="0"/>
            </a:xfrm>
            <a:prstGeom prst="line">
              <a:avLst/>
            </a:prstGeom>
            <a:ln w="28575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4800" y="3471863"/>
            <a:ext cx="84010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Giống nhau về cách đặt tính v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phép tính. 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1475" y="3937000"/>
            <a:ext cx="840105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Khác nhau: Một phép tính có dấu phẩy, một phép tính không có dấu phẩy.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44463" y="4799013"/>
            <a:ext cx="8950325" cy="954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x-none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Khi thực hiện phép cộng hai số thập phân, em cần lưu ý điều gì?</a:t>
            </a:r>
            <a:endParaRPr lang="en-US" altLang="x-none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7475" y="4797425"/>
            <a:ext cx="8999538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x-none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Khi thực hiện phép cộng hai số thập phân, cần lưu ý </a:t>
            </a:r>
            <a:r>
              <a:rPr lang="en-US" altLang="x-none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</a:t>
            </a:r>
            <a:r>
              <a:rPr lang="en-US" altLang="x-none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phẩy ở kết quả </a:t>
            </a:r>
            <a:r>
              <a:rPr lang="en-US" altLang="x-none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(tổng) </a:t>
            </a:r>
            <a:r>
              <a:rPr lang="en-US" altLang="x-none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 cột </a:t>
            </a:r>
            <a:r>
              <a:rPr lang="en-US" altLang="x-none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lang="en-US" altLang="x-none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phẩy ở các số hạng.</a:t>
            </a:r>
            <a:endParaRPr lang="en-US" altLang="x-none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37" name="TextBox 8"/>
          <p:cNvSpPr txBox="1"/>
          <p:nvPr/>
        </p:nvSpPr>
        <p:spPr>
          <a:xfrm>
            <a:off x="2139315" y="981075"/>
            <a:ext cx="48704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38" name="Text Box 3"/>
          <p:cNvSpPr txBox="1"/>
          <p:nvPr/>
        </p:nvSpPr>
        <p:spPr>
          <a:xfrm>
            <a:off x="0" y="59055"/>
            <a:ext cx="8706485" cy="520700"/>
          </a:xfrm>
          <a:prstGeom prst="rect">
            <a:avLst/>
          </a:prstGeom>
          <a:noFill/>
          <a:ln w="9525">
            <a:noFill/>
          </a:ln>
        </p:spPr>
        <p:txBody>
          <a:bodyPr wrap="square"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9" name="Text Box 13"/>
          <p:cNvSpPr txBox="1"/>
          <p:nvPr/>
        </p:nvSpPr>
        <p:spPr>
          <a:xfrm>
            <a:off x="1320800" y="533400"/>
            <a:ext cx="5945505" cy="520700"/>
          </a:xfrm>
          <a:prstGeom prst="rect">
            <a:avLst/>
          </a:prstGeom>
          <a:noFill/>
          <a:ln w="9525">
            <a:noFill/>
          </a:ln>
        </p:spPr>
        <p:txBody>
          <a:bodyPr wrap="square"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0" grpId="0"/>
      <p:bldP spid="55" grpId="0"/>
      <p:bldP spid="2" grpId="0"/>
      <p:bldP spid="68" grpId="0"/>
      <p:bldP spid="69" grpId="0"/>
      <p:bldP spid="69" grpId="1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846580"/>
            <a:ext cx="5562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vi-VN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Ví dụ 2:      15,9 + 8,75 = ?    </a:t>
            </a:r>
            <a:endParaRPr lang="en-US" altLang="vi-VN" sz="2800" b="1" dirty="0">
              <a:solidFill>
                <a:schemeClr val="accent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ải xuố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225" y="2519045"/>
            <a:ext cx="9554845" cy="4338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/>
          <p:nvPr/>
        </p:nvSpPr>
        <p:spPr>
          <a:xfrm>
            <a:off x="685800" y="3276600"/>
            <a:ext cx="7772400" cy="2362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/>
            <a:endParaRPr lang="vi-VN" altLang="vi-VN" sz="4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28775"/>
            <a:ext cx="5562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vi-VN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Ví dụ 2:      15,9 + 8,75 = ?    </a:t>
            </a:r>
            <a:endParaRPr lang="en-US" altLang="vi-VN" sz="2800" b="1" dirty="0">
              <a:solidFill>
                <a:schemeClr val="accent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090738"/>
            <a:ext cx="6400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đặt tính rồi l</a:t>
            </a:r>
            <a:r>
              <a:rPr lang="en-US" altLang="vi-VN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như sau:</a:t>
            </a:r>
            <a:endParaRPr lang="en-US" altLang="vi-VN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8175" y="2525713"/>
            <a:ext cx="7239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Thực hiện phép cộng như cộng số tự nhiên.</a:t>
            </a:r>
            <a:endParaRPr lang="en-US" altLang="vi-VN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1838" y="2994025"/>
            <a:ext cx="7145337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Viết dấu phẩy ở tổng thẳng cột với các dấu phẩy của các số hạng.</a:t>
            </a:r>
            <a:endParaRPr lang="en-US" altLang="vi-VN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5088" y="3841881"/>
            <a:ext cx="9015413" cy="26776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x-none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Muốn cộng hai số thập phân ta làm như sau:</a:t>
            </a:r>
          </a:p>
          <a:p>
            <a:pPr>
              <a:spcBef>
                <a:spcPts val="0"/>
              </a:spcBef>
            </a:pPr>
            <a:r>
              <a:rPr lang="en-US" altLang="x-none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- Viết số hạng này dưới số hạng kia sao cho các chữ số ở cùng một hàng đặt thẳng cột với nhau.</a:t>
            </a:r>
          </a:p>
          <a:p>
            <a:pPr>
              <a:spcBef>
                <a:spcPts val="0"/>
              </a:spcBef>
              <a:buChar char="-"/>
            </a:pPr>
            <a:r>
              <a:rPr lang="en-US" altLang="x-none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Cộng như cộng các số tự nhiên.</a:t>
            </a:r>
          </a:p>
          <a:p>
            <a:pPr>
              <a:spcBef>
                <a:spcPts val="0"/>
              </a:spcBef>
            </a:pPr>
            <a:r>
              <a:rPr lang="en-US" altLang="x-none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- Viết dấu phẩy ở tổng thẳng cột với các dấu phẩy của các số hạng.</a:t>
            </a:r>
          </a:p>
        </p:txBody>
      </p:sp>
      <p:sp>
        <p:nvSpPr>
          <p:cNvPr id="18" name="Text Box 8"/>
          <p:cNvSpPr txBox="1"/>
          <p:nvPr/>
        </p:nvSpPr>
        <p:spPr>
          <a:xfrm>
            <a:off x="892175" y="2551113"/>
            <a:ext cx="809625" cy="523875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15,9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9"/>
          <p:cNvSpPr txBox="1"/>
          <p:nvPr/>
        </p:nvSpPr>
        <p:spPr>
          <a:xfrm>
            <a:off x="1044575" y="2960688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8,75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10"/>
          <p:cNvSpPr txBox="1"/>
          <p:nvPr/>
        </p:nvSpPr>
        <p:spPr>
          <a:xfrm>
            <a:off x="681038" y="2776538"/>
            <a:ext cx="381000" cy="522287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Line 11"/>
          <p:cNvSpPr/>
          <p:nvPr/>
        </p:nvSpPr>
        <p:spPr>
          <a:xfrm>
            <a:off x="839788" y="3438525"/>
            <a:ext cx="919162" cy="0"/>
          </a:xfrm>
          <a:prstGeom prst="line">
            <a:avLst/>
          </a:prstGeom>
          <a:ln w="952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" name="Text Box 12"/>
          <p:cNvSpPr txBox="1"/>
          <p:nvPr/>
        </p:nvSpPr>
        <p:spPr>
          <a:xfrm>
            <a:off x="1494790" y="3328988"/>
            <a:ext cx="454025" cy="523875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15"/>
          <p:cNvSpPr txBox="1"/>
          <p:nvPr/>
        </p:nvSpPr>
        <p:spPr>
          <a:xfrm>
            <a:off x="849948" y="3332163"/>
            <a:ext cx="457200" cy="522287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16"/>
          <p:cNvSpPr txBox="1"/>
          <p:nvPr/>
        </p:nvSpPr>
        <p:spPr>
          <a:xfrm>
            <a:off x="1190625" y="3300413"/>
            <a:ext cx="381000" cy="584200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x-none" sz="3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13"/>
          <p:cNvSpPr txBox="1"/>
          <p:nvPr/>
        </p:nvSpPr>
        <p:spPr>
          <a:xfrm>
            <a:off x="1276350" y="3332163"/>
            <a:ext cx="304800" cy="523875"/>
          </a:xfrm>
          <a:prstGeom prst="rect">
            <a:avLst/>
          </a:prstGeom>
          <a:noFill/>
          <a:ln w="9525">
            <a:noFill/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27" name="Text Box 15"/>
          <p:cNvSpPr txBox="1"/>
          <p:nvPr/>
        </p:nvSpPr>
        <p:spPr>
          <a:xfrm>
            <a:off x="1010285" y="3338830"/>
            <a:ext cx="457200" cy="520700"/>
          </a:xfrm>
          <a:prstGeom prst="rect">
            <a:avLst/>
          </a:prstGeom>
          <a:noFill/>
          <a:ln w="9525">
            <a:noFill/>
          </a:ln>
        </p:spPr>
        <p:txBody>
          <a:bodyPr wrap="square" lIns="91428" tIns="45714" rIns="91428" bIns="45714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19112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381000" y="3861048"/>
            <a:ext cx="9015413" cy="5232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lIns="91428" tIns="45714" rIns="91428" bIns="45714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x-none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Muốn cộng hai số thập phân ta làm </a:t>
            </a:r>
            <a:r>
              <a:rPr lang="en-US" altLang="x-none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x-none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x-none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x-none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?</a:t>
            </a:r>
            <a:endParaRPr lang="en-US" altLang="x-none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7" grpId="0" animBg="1"/>
      <p:bldP spid="18" grpId="0"/>
      <p:bldP spid="19" grpId="0"/>
      <p:bldP spid="20" grpId="0"/>
      <p:bldP spid="22" grpId="0"/>
      <p:bldP spid="23" grpId="0"/>
      <p:bldP spid="24" grpId="0"/>
      <p:bldP spid="26" grpId="0"/>
      <p:bldP spid="27" grpId="0"/>
      <p:bldP spid="25" grpId="0" animBg="1"/>
      <p:bldP spid="2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797560" y="1753870"/>
            <a:ext cx="3235325" cy="5835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1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838200" y="2514600"/>
            <a:ext cx="6096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2" name="TextBox 9"/>
          <p:cNvSpPr txBox="1"/>
          <p:nvPr/>
        </p:nvSpPr>
        <p:spPr>
          <a:xfrm>
            <a:off x="4114800" y="2514600"/>
            <a:ext cx="685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4663" y="2576513"/>
            <a:ext cx="992187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58,2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5775" y="3240088"/>
            <a:ext cx="9937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24,3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755775" y="3886200"/>
            <a:ext cx="903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71600" y="2935288"/>
            <a:ext cx="4476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67313" y="2540000"/>
            <a:ext cx="12239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19,36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62538" y="3203575"/>
            <a:ext cx="13382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4,08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181600" y="3849688"/>
            <a:ext cx="12112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86325" y="2971800"/>
            <a:ext cx="447675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8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797560" y="1753870"/>
            <a:ext cx="3235325" cy="5835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1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838200" y="2514600"/>
            <a:ext cx="6096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4663" y="2576513"/>
            <a:ext cx="992187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58,2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5775" y="3240088"/>
            <a:ext cx="9937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24,3</a:t>
            </a:r>
            <a:endParaRPr sz="36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755775" y="3886200"/>
            <a:ext cx="903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71600" y="2935288"/>
            <a:ext cx="44767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sz="3600">
              <a:latin typeface="Calibri" panose="020F0502020204030204" pitchFamily="34" charset="0"/>
            </a:endParaRPr>
          </a:p>
        </p:txBody>
      </p:sp>
      <p:sp>
        <p:nvSpPr>
          <p:cNvPr id="6161" name="TextBox 8"/>
          <p:cNvSpPr txBox="1"/>
          <p:nvPr/>
        </p:nvSpPr>
        <p:spPr>
          <a:xfrm>
            <a:off x="0" y="981075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x-none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hai số thập phân</a:t>
            </a:r>
            <a:endParaRPr lang="en-US" altLang="x-none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5" name="Text Box 3"/>
          <p:cNvSpPr txBox="1"/>
          <p:nvPr/>
        </p:nvSpPr>
        <p:spPr>
          <a:xfrm>
            <a:off x="0" y="58738"/>
            <a:ext cx="9144000" cy="520700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x-none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22  tháng  10  năm  2019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6" name="Text Box 13"/>
          <p:cNvSpPr txBox="1"/>
          <p:nvPr/>
        </p:nvSpPr>
        <p:spPr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lIns="91435" tIns="45718" rIns="91435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1033</Words>
  <Application>Microsoft Office PowerPoint</Application>
  <PresentationFormat>On-screen Show (4:3)</PresentationFormat>
  <Paragraphs>218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CPH</cp:lastModifiedBy>
  <cp:revision>16</cp:revision>
  <dcterms:created xsi:type="dcterms:W3CDTF">2019-06-10T04:25:00Z</dcterms:created>
  <dcterms:modified xsi:type="dcterms:W3CDTF">2019-10-22T01:16:01Z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1033-11.2.0.8991</vt:lpwstr>
  </property>
</Properties>
</file>